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57" r:id="rId3"/>
    <p:sldId id="293" r:id="rId4"/>
    <p:sldId id="258" r:id="rId5"/>
    <p:sldId id="292" r:id="rId6"/>
    <p:sldId id="259" r:id="rId7"/>
    <p:sldId id="260" r:id="rId8"/>
    <p:sldId id="261" r:id="rId9"/>
    <p:sldId id="263" r:id="rId10"/>
    <p:sldId id="264" r:id="rId11"/>
    <p:sldId id="265" r:id="rId12"/>
    <p:sldId id="295" r:id="rId13"/>
    <p:sldId id="266" r:id="rId14"/>
    <p:sldId id="267" r:id="rId15"/>
    <p:sldId id="296" r:id="rId16"/>
    <p:sldId id="268" r:id="rId17"/>
    <p:sldId id="269" r:id="rId18"/>
    <p:sldId id="294" r:id="rId19"/>
    <p:sldId id="262" r:id="rId20"/>
    <p:sldId id="309" r:id="rId21"/>
    <p:sldId id="270" r:id="rId22"/>
    <p:sldId id="271" r:id="rId23"/>
    <p:sldId id="272" r:id="rId24"/>
    <p:sldId id="305" r:id="rId25"/>
    <p:sldId id="277" r:id="rId26"/>
    <p:sldId id="300" r:id="rId27"/>
    <p:sldId id="297" r:id="rId28"/>
    <p:sldId id="307" r:id="rId29"/>
    <p:sldId id="299" r:id="rId30"/>
    <p:sldId id="302" r:id="rId31"/>
    <p:sldId id="308" r:id="rId32"/>
    <p:sldId id="301" r:id="rId33"/>
    <p:sldId id="303" r:id="rId34"/>
    <p:sldId id="287" r:id="rId35"/>
    <p:sldId id="304" r:id="rId36"/>
    <p:sldId id="310" r:id="rId37"/>
    <p:sldId id="321" r:id="rId38"/>
    <p:sldId id="320" r:id="rId39"/>
    <p:sldId id="319" r:id="rId40"/>
    <p:sldId id="311" r:id="rId41"/>
  </p:sldIdLst>
  <p:sldSz cx="9144000" cy="5143500" type="screen16x9"/>
  <p:notesSz cx="6858000" cy="9144000"/>
  <p:embeddedFontLst>
    <p:embeddedFont>
      <p:font typeface="Josefin Sans" panose="020B0604020202020204" pitchFamily="2" charset="0"/>
      <p:regular r:id="rId43"/>
      <p:bold r:id="rId44"/>
      <p:italic r:id="rId45"/>
      <p:boldItalic r:id="rId46"/>
    </p:embeddedFont>
    <p:embeddedFont>
      <p:font typeface="Josefin Sans SemiBold" pitchFamily="2" charset="0"/>
      <p:regular r:id="rId47"/>
      <p:bold r:id="rId48"/>
      <p:italic r:id="rId49"/>
      <p:boldItalic r:id="rId50"/>
    </p:embeddedFont>
    <p:embeddedFont>
      <p:font typeface="Josefin Slab" pitchFamily="2" charset="0"/>
      <p:regular r:id="rId51"/>
      <p:bold r:id="rId52"/>
      <p:italic r:id="rId53"/>
      <p:boldItalic r:id="rId54"/>
    </p:embeddedFont>
    <p:embeddedFont>
      <p:font typeface="Zilla Slab" panose="020B0604020202020204" charset="0"/>
      <p:regular r:id="rId55"/>
      <p:bold r:id="rId56"/>
      <p:italic r:id="rId57"/>
    </p:embeddedFont>
    <p:embeddedFont>
      <p:font typeface="Zilla Slab Light" panose="020B0604020202020204" charset="0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 snapToObjects="1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ément CAMARA" userId="2b074b49-4835-4906-8a09-ccf79d0efaf8" providerId="ADAL" clId="{7502799D-FC5D-45B9-835C-AFA958B463F1}"/>
    <pc:docChg chg="delSld modSld">
      <pc:chgData name="Clément CAMARA" userId="2b074b49-4835-4906-8a09-ccf79d0efaf8" providerId="ADAL" clId="{7502799D-FC5D-45B9-835C-AFA958B463F1}" dt="2022-09-11T14:15:15.718" v="6" actId="47"/>
      <pc:docMkLst>
        <pc:docMk/>
      </pc:docMkLst>
      <pc:sldChg chg="del">
        <pc:chgData name="Clément CAMARA" userId="2b074b49-4835-4906-8a09-ccf79d0efaf8" providerId="ADAL" clId="{7502799D-FC5D-45B9-835C-AFA958B463F1}" dt="2022-09-11T14:12:19.331" v="2" actId="47"/>
        <pc:sldMkLst>
          <pc:docMk/>
          <pc:sldMk cId="0" sldId="289"/>
        </pc:sldMkLst>
      </pc:sldChg>
      <pc:sldChg chg="del">
        <pc:chgData name="Clément CAMARA" userId="2b074b49-4835-4906-8a09-ccf79d0efaf8" providerId="ADAL" clId="{7502799D-FC5D-45B9-835C-AFA958B463F1}" dt="2022-09-11T14:12:18.518" v="1" actId="47"/>
        <pc:sldMkLst>
          <pc:docMk/>
          <pc:sldMk cId="0" sldId="290"/>
        </pc:sldMkLst>
      </pc:sldChg>
      <pc:sldChg chg="del">
        <pc:chgData name="Clément CAMARA" userId="2b074b49-4835-4906-8a09-ccf79d0efaf8" providerId="ADAL" clId="{7502799D-FC5D-45B9-835C-AFA958B463F1}" dt="2022-09-11T14:12:17.631" v="0" actId="47"/>
        <pc:sldMkLst>
          <pc:docMk/>
          <pc:sldMk cId="0" sldId="291"/>
        </pc:sldMkLst>
      </pc:sldChg>
      <pc:sldChg chg="del">
        <pc:chgData name="Clément CAMARA" userId="2b074b49-4835-4906-8a09-ccf79d0efaf8" providerId="ADAL" clId="{7502799D-FC5D-45B9-835C-AFA958B463F1}" dt="2022-09-11T14:12:27.345" v="4" actId="47"/>
        <pc:sldMkLst>
          <pc:docMk/>
          <pc:sldMk cId="1869835881" sldId="312"/>
        </pc:sldMkLst>
      </pc:sldChg>
      <pc:sldChg chg="del">
        <pc:chgData name="Clément CAMARA" userId="2b074b49-4835-4906-8a09-ccf79d0efaf8" providerId="ADAL" clId="{7502799D-FC5D-45B9-835C-AFA958B463F1}" dt="2022-09-11T14:12:27.282" v="3" actId="47"/>
        <pc:sldMkLst>
          <pc:docMk/>
          <pc:sldMk cId="986736689" sldId="313"/>
        </pc:sldMkLst>
      </pc:sldChg>
      <pc:sldChg chg="modSp del mod">
        <pc:chgData name="Clément CAMARA" userId="2b074b49-4835-4906-8a09-ccf79d0efaf8" providerId="ADAL" clId="{7502799D-FC5D-45B9-835C-AFA958B463F1}" dt="2022-09-11T14:15:15.718" v="6" actId="47"/>
        <pc:sldMkLst>
          <pc:docMk/>
          <pc:sldMk cId="3427928872" sldId="322"/>
        </pc:sldMkLst>
        <pc:spChg chg="mod">
          <ac:chgData name="Clément CAMARA" userId="2b074b49-4835-4906-8a09-ccf79d0efaf8" providerId="ADAL" clId="{7502799D-FC5D-45B9-835C-AFA958B463F1}" dt="2022-09-11T14:15:13.973" v="5" actId="6549"/>
          <ac:spMkLst>
            <pc:docMk/>
            <pc:sldMk cId="3427928872" sldId="322"/>
            <ac:spMk id="8" creationId="{68881092-B911-4341-960A-04E067F32977}"/>
          </ac:spMkLst>
        </pc:spChg>
      </pc:sldChg>
      <pc:sldMasterChg chg="delSldLayout">
        <pc:chgData name="Clément CAMARA" userId="2b074b49-4835-4906-8a09-ccf79d0efaf8" providerId="ADAL" clId="{7502799D-FC5D-45B9-835C-AFA958B463F1}" dt="2022-09-11T14:12:18.518" v="1" actId="47"/>
        <pc:sldMasterMkLst>
          <pc:docMk/>
          <pc:sldMasterMk cId="0" sldId="2147483661"/>
        </pc:sldMasterMkLst>
        <pc:sldLayoutChg chg="del">
          <pc:chgData name="Clément CAMARA" userId="2b074b49-4835-4906-8a09-ccf79d0efaf8" providerId="ADAL" clId="{7502799D-FC5D-45B9-835C-AFA958B463F1}" dt="2022-09-11T14:12:17.631" v="0" actId="47"/>
          <pc:sldLayoutMkLst>
            <pc:docMk/>
            <pc:sldMasterMk cId="0" sldId="2147483661"/>
            <pc:sldLayoutMk cId="0" sldId="2147483657"/>
          </pc:sldLayoutMkLst>
        </pc:sldLayoutChg>
        <pc:sldLayoutChg chg="del">
          <pc:chgData name="Clément CAMARA" userId="2b074b49-4835-4906-8a09-ccf79d0efaf8" providerId="ADAL" clId="{7502799D-FC5D-45B9-835C-AFA958B463F1}" dt="2022-09-11T14:12:18.518" v="1" actId="47"/>
          <pc:sldLayoutMkLst>
            <pc:docMk/>
            <pc:sldMasterMk cId="0" sldId="2147483661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8575d214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8575d214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52013f86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52013f86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cfa781d9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cfa781d9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28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cfa781d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cfa781d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533c6c0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533c6c0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533c6c0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533c6c0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33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6592ab1b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6592ab1b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6592ab1b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6592ab1b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98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cfa78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cfa781d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7cfa78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00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6592ab1b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6592ab1b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592ab1b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6592ab1b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6592ab1b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6592ab1b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367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6592ab1b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6592ab1b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295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639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140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99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592ab1b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6592ab1b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461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482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56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2244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774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6592ab1b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6592ab1b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6592ab1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6592ab1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687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979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4e927db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4e927db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75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80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6592ab1b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6592ab1b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2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64e927db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64e927db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6592ab1b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6592ab1b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78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cfa781d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cfa781d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00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592ab1b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6592ab1b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6592ab1b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6592ab1b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64e927db9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64e927db9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592ab1b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592ab1b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TITLE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sz="6000" b="1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6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hasCustomPrompt="1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3" hasCustomPrompt="1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 hasCustomPrompt="1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">
  <p:cSld name="CUSTOM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1302950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130315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3736225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373650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 flipH="1">
            <a:off x="1302950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130315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7"/>
          </p:nvPr>
        </p:nvSpPr>
        <p:spPr>
          <a:xfrm flipH="1">
            <a:off x="3736225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373650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6105025" y="1739250"/>
            <a:ext cx="21993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1">
  <p:cSld name="CUSTOM_4_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130120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130125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7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flipH="1">
            <a:off x="2437659" y="3209600"/>
            <a:ext cx="426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>
            <a:off x="2189450" y="2303050"/>
            <a:ext cx="47652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CUSTOM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1">
  <p:cSld name="CUSTOM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2">
  <p:cSld name="CUSTOM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810050" y="816650"/>
            <a:ext cx="75276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595275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1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4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5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6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7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8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9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p14:dur="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432400" y="143175"/>
            <a:ext cx="3711000" cy="24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800" dirty="0">
                <a:solidFill>
                  <a:schemeClr val="bg2"/>
                </a:solidFill>
              </a:rPr>
              <a:t>Prédiction des calories brûlées</a:t>
            </a:r>
            <a:endParaRPr sz="4600" dirty="0">
              <a:solidFill>
                <a:schemeClr val="bg2"/>
              </a:solidFill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sz="1600" b="1" dirty="0">
                <a:solidFill>
                  <a:srgbClr val="7030A0"/>
                </a:solidFill>
              </a:rPr>
              <a:t>application qui simule </a:t>
            </a:r>
          </a:p>
          <a:p>
            <a:pPr marL="0" lvl="0" indent="0"/>
            <a:r>
              <a:rPr lang="fr-FR" sz="1600" b="1" dirty="0">
                <a:solidFill>
                  <a:srgbClr val="7030A0"/>
                </a:solidFill>
              </a:rPr>
              <a:t>une procédure de calcule qui </a:t>
            </a:r>
          </a:p>
          <a:p>
            <a:pPr marL="0" lvl="0" indent="0"/>
            <a:r>
              <a:rPr lang="fr-FR" sz="1600" b="1" dirty="0">
                <a:solidFill>
                  <a:srgbClr val="7030A0"/>
                </a:solidFill>
              </a:rPr>
              <a:t>sera effectué par l’utilisateur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3941850" y="2262600"/>
            <a:ext cx="1260300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Architecture du projet</a:t>
            </a:r>
            <a:endParaRPr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A0459F3-98BE-D604-FE0D-768FA5CF4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606" y="986094"/>
            <a:ext cx="3995462" cy="317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AEBF20-7482-9DA3-1F2F-6662DC6E0CF4}"/>
              </a:ext>
            </a:extLst>
          </p:cNvPr>
          <p:cNvSpPr txBox="1"/>
          <p:nvPr/>
        </p:nvSpPr>
        <p:spPr>
          <a:xfrm>
            <a:off x="103515" y="909756"/>
            <a:ext cx="457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Conda</a:t>
            </a:r>
            <a:r>
              <a:rPr lang="fr-FR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est un </a:t>
            </a:r>
            <a:r>
              <a:rPr lang="fr-FR" b="1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gestionnaire de paquets binaires multiplateforme</a:t>
            </a:r>
            <a:r>
              <a:rPr lang="fr-FR" b="0" i="0" dirty="0"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. Il permet l'installation et la mise à jour de paquets, notamment de paquets Python.</a:t>
            </a:r>
          </a:p>
          <a:p>
            <a:endParaRPr lang="fr-FR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Github c’est un outils de de contrôle de version </a:t>
            </a:r>
          </a:p>
          <a:p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Dans le cloud qui utilise Git. Racheté par</a:t>
            </a:r>
          </a:p>
          <a:p>
            <a:r>
              <a:rPr lang="fr-FR" b="1" dirty="0">
                <a:solidFill>
                  <a:srgbClr val="7030A0"/>
                </a:solidFill>
                <a:latin typeface="arial" panose="020B0604020202020204" pitchFamily="34" charset="0"/>
              </a:rPr>
              <a:t>Microsoft</a:t>
            </a:r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. </a:t>
            </a:r>
          </a:p>
          <a:p>
            <a:endParaRPr lang="fr-FR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r>
              <a:rPr lang="fr-FR" b="1" dirty="0">
                <a:solidFill>
                  <a:srgbClr val="7030A0"/>
                </a:solidFill>
                <a:latin typeface="arial" panose="020B0604020202020204" pitchFamily="34" charset="0"/>
              </a:rPr>
              <a:t>Heroku</a:t>
            </a:r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 est une entreprise créant des logiciels pour serveur qui permettent le déploiement d'applications web racheté par Salesforce.</a:t>
            </a:r>
          </a:p>
          <a:p>
            <a:endParaRPr lang="fr-FR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r>
              <a:rPr lang="fr-FR" b="1" dirty="0">
                <a:solidFill>
                  <a:srgbClr val="7030A0"/>
                </a:solidFill>
                <a:latin typeface="arial" panose="020B0604020202020204" pitchFamily="34" charset="0"/>
              </a:rPr>
              <a:t>Flask</a:t>
            </a:r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 est un micro Framework open-source de développement web en </a:t>
            </a:r>
            <a:r>
              <a:rPr lang="fr-FR" b="1" dirty="0">
                <a:solidFill>
                  <a:srgbClr val="7030A0"/>
                </a:solidFill>
                <a:latin typeface="arial" panose="020B0604020202020204" pitchFamily="34" charset="0"/>
              </a:rPr>
              <a:t>Python</a:t>
            </a:r>
            <a:r>
              <a:rPr lang="fr-FR" dirty="0">
                <a:solidFill>
                  <a:srgbClr val="7030A0"/>
                </a:solidFill>
                <a:latin typeface="arial" panose="020B0604020202020204" pitchFamily="34" charset="0"/>
              </a:rPr>
              <a:t>. </a:t>
            </a:r>
          </a:p>
          <a:p>
            <a:endParaRPr lang="fr-FR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B</a:t>
            </a:r>
            <a:r>
              <a:rPr lang="fr-FR" b="1" i="1" dirty="0"/>
              <a:t>a</a:t>
            </a:r>
            <a:r>
              <a:rPr lang="es" b="1" i="1" dirty="0"/>
              <a:t>se de données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13554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182054" y="1495651"/>
            <a:ext cx="1895100" cy="824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2 tables</a:t>
            </a:r>
            <a:endParaRPr i="1" dirty="0"/>
          </a:p>
        </p:txBody>
      </p:sp>
      <p:sp>
        <p:nvSpPr>
          <p:cNvPr id="236" name="Google Shape;236;p25"/>
          <p:cNvSpPr/>
          <p:nvPr/>
        </p:nvSpPr>
        <p:spPr>
          <a:xfrm>
            <a:off x="1182054" y="2780809"/>
            <a:ext cx="1895100" cy="824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Jointure par les ID pour créer le DataFrame </a:t>
            </a:r>
            <a:endParaRPr i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8BC712B-D54F-1C72-CBC2-48602876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337" y="1350966"/>
            <a:ext cx="3579052" cy="24415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AA3DE87-A541-9227-D1BF-F930289678A9}"/>
              </a:ext>
            </a:extLst>
          </p:cNvPr>
          <p:cNvSpPr txBox="1"/>
          <p:nvPr/>
        </p:nvSpPr>
        <p:spPr>
          <a:xfrm>
            <a:off x="0" y="419614"/>
            <a:ext cx="842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sym typeface="Zilla Slab Light"/>
              </a:rPr>
              <a:t>Schéma de la base de données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1F9635D9-657A-5486-1F87-89D639CE4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7330" y="34689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234AB3CD-70AA-3CED-1C48-70A819D5B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34317" y="234067"/>
            <a:ext cx="2490083" cy="249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ED49851-AC7D-2345-BF0A-B94569108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1" y="1001189"/>
            <a:ext cx="7281168" cy="38605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692662-1CD3-7B49-E838-2AC4E208D9EB}"/>
              </a:ext>
            </a:extLst>
          </p:cNvPr>
          <p:cNvSpPr txBox="1"/>
          <p:nvPr/>
        </p:nvSpPr>
        <p:spPr>
          <a:xfrm>
            <a:off x="0" y="208761"/>
            <a:ext cx="842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sym typeface="Zilla Slab Light"/>
              </a:rPr>
              <a:t>Visualisation de la base de donnée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1F9635D9-657A-5486-1F87-89D639CE4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37330" y="34689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234AB3CD-70AA-3CED-1C48-70A819D5B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34317" y="234067"/>
            <a:ext cx="2490083" cy="249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8CD3B-D369-6885-8D35-BB228E37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2" y="261605"/>
            <a:ext cx="7077152" cy="141297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69F270D-0302-9C79-0D52-4D8FE161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6" y="1031701"/>
            <a:ext cx="2493584" cy="6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3F15674-BBA4-90B4-B65F-E6118AB8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36" y="2125510"/>
            <a:ext cx="4377223" cy="15609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44D2DF-4C52-09DB-C35D-416CFA30F112}"/>
              </a:ext>
            </a:extLst>
          </p:cNvPr>
          <p:cNvSpPr txBox="1"/>
          <p:nvPr/>
        </p:nvSpPr>
        <p:spPr>
          <a:xfrm>
            <a:off x="-87465" y="4171411"/>
            <a:ext cx="8426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Zilla Slab Light"/>
                <a:ea typeface="Zilla Slab Light"/>
                <a:sym typeface="Zilla Slab Light"/>
              </a:rPr>
              <a:t>Accès a la base de données en production</a:t>
            </a:r>
          </a:p>
        </p:txBody>
      </p:sp>
    </p:spTree>
    <p:extLst>
      <p:ext uri="{BB962C8B-B14F-4D97-AF65-F5344CB8AC3E}">
        <p14:creationId xmlns:p14="http://schemas.microsoft.com/office/powerpoint/2010/main" val="681455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1552800" y="2262600"/>
            <a:ext cx="1260300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3. Gestion de projet</a:t>
            </a:r>
            <a:endParaRPr b="1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259" name="Google Shape;259;p28"/>
          <p:cNvSpPr/>
          <p:nvPr/>
        </p:nvSpPr>
        <p:spPr>
          <a:xfrm>
            <a:off x="3569400" y="1962750"/>
            <a:ext cx="2005200" cy="121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Sprint</a:t>
            </a:r>
            <a:endParaRPr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Refactorisation</a:t>
            </a:r>
            <a:endParaRPr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Todo list</a:t>
            </a:r>
            <a:endParaRPr b="1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Workflow ML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51681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D139E1-90D9-0149-184F-6BE862D9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7" y="1862824"/>
            <a:ext cx="7042448" cy="290867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58A0EC-D49E-BC47-2341-61EC3FB484A7}"/>
              </a:ext>
            </a:extLst>
          </p:cNvPr>
          <p:cNvSpPr txBox="1"/>
          <p:nvPr/>
        </p:nvSpPr>
        <p:spPr>
          <a:xfrm>
            <a:off x="2286000" y="302655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292929"/>
                </a:solidFill>
                <a:effectLst/>
                <a:latin typeface="source-serif-pro"/>
              </a:rPr>
              <a:t>Rassembler des données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292929"/>
                </a:solidFill>
                <a:effectLst/>
                <a:latin typeface="source-serif-pro"/>
              </a:rPr>
              <a:t>Pré-traitement des données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292929"/>
                </a:solidFill>
                <a:effectLst/>
                <a:latin typeface="source-serif-pro"/>
              </a:rPr>
              <a:t>Recherche du modèle qui conviendra le mieux au type de données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292929"/>
                </a:solidFill>
                <a:effectLst/>
                <a:latin typeface="source-serif-pro"/>
              </a:rPr>
              <a:t>Entraînement et test du modèle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292929"/>
                </a:solidFill>
                <a:effectLst/>
                <a:latin typeface="source-serif-pro"/>
              </a:rPr>
              <a:t>Évaluation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 flipH="1">
            <a:off x="5414600" y="237325"/>
            <a:ext cx="16353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i="1" dirty="0"/>
              <a:t>Nos données</a:t>
            </a:r>
            <a:endParaRPr i="1"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2"/>
          </p:nvPr>
        </p:nvSpPr>
        <p:spPr>
          <a:xfrm>
            <a:off x="5414600" y="937850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Présentation des données récupérées et du contexte.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3"/>
          </p:nvPr>
        </p:nvSpPr>
        <p:spPr>
          <a:xfrm flipH="1">
            <a:off x="5414600" y="1468200"/>
            <a:ext cx="2976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Conception du projet</a:t>
            </a:r>
            <a:endParaRPr i="1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4"/>
          </p:nvPr>
        </p:nvSpPr>
        <p:spPr>
          <a:xfrm>
            <a:off x="5414600" y="2206514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Structuration du projet dans son intégralité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5"/>
          </p:nvPr>
        </p:nvSpPr>
        <p:spPr>
          <a:xfrm flipH="1">
            <a:off x="5414525" y="2594675"/>
            <a:ext cx="18642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/>
              <a:t>Gestion de projet</a:t>
            </a:r>
            <a:endParaRPr i="1"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6"/>
          </p:nvPr>
        </p:nvSpPr>
        <p:spPr>
          <a:xfrm>
            <a:off x="5414600" y="3287704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Méthodes de travail collectives et individuelles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7"/>
          </p:nvPr>
        </p:nvSpPr>
        <p:spPr>
          <a:xfrm flipH="1">
            <a:off x="5414300" y="3721150"/>
            <a:ext cx="2529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Machine learning</a:t>
            </a:r>
            <a:endParaRPr i="1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8"/>
          </p:nvPr>
        </p:nvSpPr>
        <p:spPr>
          <a:xfrm>
            <a:off x="5414600" y="436887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Zilla Slab"/>
                <a:ea typeface="Zilla Slab"/>
                <a:cs typeface="Zilla Slab"/>
                <a:sym typeface="Zilla Slab"/>
              </a:rPr>
              <a:t>Présentation graphique de mon étude</a:t>
            </a:r>
            <a:endParaRPr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4141898" y="31375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01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9"/>
          </p:nvPr>
        </p:nvSpPr>
        <p:spPr>
          <a:xfrm>
            <a:off x="4141898" y="1515382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02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13"/>
          </p:nvPr>
        </p:nvSpPr>
        <p:spPr>
          <a:xfrm>
            <a:off x="4141900" y="2768327"/>
            <a:ext cx="1343700" cy="87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03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 idx="14"/>
          </p:nvPr>
        </p:nvSpPr>
        <p:spPr>
          <a:xfrm>
            <a:off x="4141900" y="4032650"/>
            <a:ext cx="13437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04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1615100" y="2166025"/>
            <a:ext cx="1260300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Sommaire</a:t>
            </a:r>
            <a:endParaRPr b="1"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293892" y="596363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>
                <a:solidFill>
                  <a:srgbClr val="7030A0"/>
                </a:solidFill>
              </a:rPr>
              <a:t>ITERATION 1</a:t>
            </a:r>
            <a:endParaRPr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576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3"/>
          </p:nvPr>
        </p:nvSpPr>
        <p:spPr>
          <a:xfrm flipH="1">
            <a:off x="5457686" y="724647"/>
            <a:ext cx="2976600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1. Collecte des données</a:t>
            </a:r>
            <a:endParaRPr i="1"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"/>
          </p:nvPr>
        </p:nvSpPr>
        <p:spPr>
          <a:xfrm>
            <a:off x="5551609" y="1044772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Récupération des données depuis la DB postgresql pour créer le dataframe pandas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5"/>
          </p:nvPr>
        </p:nvSpPr>
        <p:spPr>
          <a:xfrm flipH="1">
            <a:off x="5457686" y="1728690"/>
            <a:ext cx="1864200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2. Pré-processing </a:t>
            </a:r>
            <a:endParaRPr i="1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ubTitle" idx="6"/>
          </p:nvPr>
        </p:nvSpPr>
        <p:spPr>
          <a:xfrm>
            <a:off x="5609261" y="2082357"/>
            <a:ext cx="3100793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Données manquante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Données incohérente ou inutile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Valeurs abérante ou conversion des donnés</a:t>
            </a:r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5"/>
          </p:nvPr>
        </p:nvSpPr>
        <p:spPr>
          <a:xfrm flipH="1">
            <a:off x="5457686" y="2695742"/>
            <a:ext cx="2520000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3. Recherche du modele</a:t>
            </a:r>
            <a:endParaRPr i="1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6"/>
          </p:nvPr>
        </p:nvSpPr>
        <p:spPr>
          <a:xfrm>
            <a:off x="5609261" y="3030388"/>
            <a:ext cx="2885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Exploration, visualisation et implémentaion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1126091" y="1976100"/>
            <a:ext cx="1716000" cy="864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Machine Learning</a:t>
            </a:r>
            <a:endParaRPr b="1" i="1" dirty="0"/>
          </a:p>
        </p:txBody>
      </p:sp>
      <p:sp>
        <p:nvSpPr>
          <p:cNvPr id="7" name="Google Shape;269;p29">
            <a:extLst>
              <a:ext uri="{FF2B5EF4-FFF2-40B4-BE49-F238E27FC236}">
                <a16:creationId xmlns:a16="http://schemas.microsoft.com/office/drawing/2014/main" id="{45565CE5-2709-E933-B9DE-B65B94513768}"/>
              </a:ext>
            </a:extLst>
          </p:cNvPr>
          <p:cNvSpPr txBox="1">
            <a:spLocks/>
          </p:cNvSpPr>
          <p:nvPr/>
        </p:nvSpPr>
        <p:spPr>
          <a:xfrm flipH="1">
            <a:off x="5457686" y="3482133"/>
            <a:ext cx="2520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endParaRPr lang="fr-FR" dirty="0"/>
          </a:p>
          <a:p>
            <a:pPr marL="0" indent="0"/>
            <a:r>
              <a:rPr lang="fr-FR" i="1" dirty="0"/>
              <a:t>4. Entrainement et test du modèle sur les données</a:t>
            </a:r>
          </a:p>
        </p:txBody>
      </p:sp>
      <p:sp>
        <p:nvSpPr>
          <p:cNvPr id="8" name="Google Shape;270;p29">
            <a:extLst>
              <a:ext uri="{FF2B5EF4-FFF2-40B4-BE49-F238E27FC236}">
                <a16:creationId xmlns:a16="http://schemas.microsoft.com/office/drawing/2014/main" id="{6F9729F7-812D-EE29-7CCE-1C4064D1D7CB}"/>
              </a:ext>
            </a:extLst>
          </p:cNvPr>
          <p:cNvSpPr txBox="1">
            <a:spLocks/>
          </p:cNvSpPr>
          <p:nvPr/>
        </p:nvSpPr>
        <p:spPr>
          <a:xfrm>
            <a:off x="5609261" y="3826843"/>
            <a:ext cx="2885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fr-FR">
                <a:latin typeface="Zilla Slab"/>
                <a:ea typeface="Zilla Slab"/>
                <a:cs typeface="Zilla Slab"/>
                <a:sym typeface="Zilla Slab"/>
              </a:rPr>
              <a:t>Exploration, visualisation et implémentaion</a:t>
            </a:r>
            <a:endParaRPr lang="fr-FR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" name="Google Shape;269;p29">
            <a:extLst>
              <a:ext uri="{FF2B5EF4-FFF2-40B4-BE49-F238E27FC236}">
                <a16:creationId xmlns:a16="http://schemas.microsoft.com/office/drawing/2014/main" id="{EE5DB169-AF39-E3A8-4FFD-5FCACD34AAB3}"/>
              </a:ext>
            </a:extLst>
          </p:cNvPr>
          <p:cNvSpPr txBox="1">
            <a:spLocks/>
          </p:cNvSpPr>
          <p:nvPr/>
        </p:nvSpPr>
        <p:spPr>
          <a:xfrm flipH="1">
            <a:off x="5457686" y="4089933"/>
            <a:ext cx="2520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endParaRPr lang="fr-FR" dirty="0"/>
          </a:p>
          <a:p>
            <a:pPr marL="0" indent="0"/>
            <a:r>
              <a:rPr lang="fr-FR" i="1" dirty="0"/>
              <a:t>5. Evaluation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1561324" y="594950"/>
            <a:ext cx="1865687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1. Collecte des données</a:t>
            </a:r>
            <a:endParaRPr b="1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26" y="9962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2E72F1A-A5D4-C3ED-FFBA-C65F4DF58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488" y="996275"/>
            <a:ext cx="6311900" cy="2641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E87A71-1F51-4A42-9E4E-77B6CDF93E34}"/>
              </a:ext>
            </a:extLst>
          </p:cNvPr>
          <p:cNvSpPr/>
          <p:nvPr/>
        </p:nvSpPr>
        <p:spPr>
          <a:xfrm>
            <a:off x="2449002" y="1765190"/>
            <a:ext cx="620201" cy="1749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1561324" y="594950"/>
            <a:ext cx="1865687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1. Pré-processing</a:t>
            </a:r>
            <a:endParaRPr b="1" i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0ACA411-6F2E-632B-C781-AF850FFD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1596247"/>
            <a:ext cx="6870700" cy="3124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0482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341" name="Google Shape;341;p36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2. Recherche du model</a:t>
            </a:r>
            <a:endParaRPr b="1" i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9F4C5DB-90A4-1F12-4092-02320C66A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7" y="671118"/>
            <a:ext cx="7144506" cy="39518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15935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26" y="9962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B9BCA33-95C1-B7B3-CD7D-6E81C9D1E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50" y="293569"/>
            <a:ext cx="4801055" cy="45563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C0CE1C-B218-EA5E-09D8-577C738D7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13" y="345674"/>
            <a:ext cx="2674742" cy="22260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33513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Entrainement et test du model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38766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26" y="996275"/>
            <a:ext cx="2385250" cy="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69;p40">
            <a:extLst>
              <a:ext uri="{FF2B5EF4-FFF2-40B4-BE49-F238E27FC236}">
                <a16:creationId xmlns:a16="http://schemas.microsoft.com/office/drawing/2014/main" id="{0BEC7391-C621-0DAA-26D3-49A27E220A3E}"/>
              </a:ext>
            </a:extLst>
          </p:cNvPr>
          <p:cNvSpPr/>
          <p:nvPr/>
        </p:nvSpPr>
        <p:spPr>
          <a:xfrm>
            <a:off x="2321914" y="189631"/>
            <a:ext cx="4221499" cy="580692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Itération 1 : régression linéaire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Précition de calorie en fonction de la durée</a:t>
            </a:r>
            <a:endParaRPr b="1" i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5473C5-E4F4-FAEF-372A-ADF58FF1A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40" y="1371800"/>
            <a:ext cx="2019451" cy="931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4" name="Google Shape;155;p20">
            <a:extLst>
              <a:ext uri="{FF2B5EF4-FFF2-40B4-BE49-F238E27FC236}">
                <a16:creationId xmlns:a16="http://schemas.microsoft.com/office/drawing/2014/main" id="{5559AC02-A471-718F-3CF1-FD9FF468CF04}"/>
              </a:ext>
            </a:extLst>
          </p:cNvPr>
          <p:cNvSpPr txBox="1">
            <a:spLocks/>
          </p:cNvSpPr>
          <p:nvPr/>
        </p:nvSpPr>
        <p:spPr>
          <a:xfrm>
            <a:off x="948540" y="2729875"/>
            <a:ext cx="2019451" cy="67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114300" indent="0" algn="ctr">
              <a:buFont typeface="Zilla Slab Light"/>
              <a:buNone/>
            </a:pPr>
            <a:r>
              <a:rPr lang="fr-FR" sz="1400" dirty="0"/>
              <a:t>Train test split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2E16BC-7E6D-210A-90C5-96FBB4DD0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976" y="1588110"/>
            <a:ext cx="2510753" cy="1691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8" name="Google Shape;155;p20">
            <a:extLst>
              <a:ext uri="{FF2B5EF4-FFF2-40B4-BE49-F238E27FC236}">
                <a16:creationId xmlns:a16="http://schemas.microsoft.com/office/drawing/2014/main" id="{A10F9571-F92D-7445-5804-3B0281D9EDCD}"/>
              </a:ext>
            </a:extLst>
          </p:cNvPr>
          <p:cNvSpPr txBox="1">
            <a:spLocks/>
          </p:cNvSpPr>
          <p:nvPr/>
        </p:nvSpPr>
        <p:spPr>
          <a:xfrm>
            <a:off x="5250554" y="834500"/>
            <a:ext cx="2019451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114300" indent="0" algn="ctr">
              <a:buFont typeface="Zilla Slab Light"/>
              <a:buNone/>
            </a:pPr>
            <a:r>
              <a:rPr lang="fr-FR" sz="1400" dirty="0"/>
              <a:t>Validation croisée</a:t>
            </a:r>
          </a:p>
          <a:p>
            <a:pPr marL="114300" indent="0" algn="ctr">
              <a:buFont typeface="Zilla Slab Light"/>
              <a:buNone/>
            </a:pPr>
            <a:r>
              <a:rPr lang="fr-FR" sz="1400" dirty="0"/>
              <a:t>CV=5</a:t>
            </a:r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3748253-45EE-B5DB-73FE-1D77BE9FD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90" y="4243780"/>
            <a:ext cx="7376020" cy="79715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429B1D-1732-4C9A-F8C9-FC6E91356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379" y="3577824"/>
            <a:ext cx="7772400" cy="4961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0508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596375" y="2166025"/>
            <a:ext cx="1260300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Contexte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1840668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26" y="9962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CD705D3-C5B5-7228-DE82-924F5A128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92" y="388135"/>
            <a:ext cx="5858894" cy="311092"/>
          </a:xfrm>
          <a:prstGeom prst="rect">
            <a:avLst/>
          </a:prstGeom>
        </p:spPr>
      </p:pic>
      <p:sp>
        <p:nvSpPr>
          <p:cNvPr id="3" name="Google Shape;155;p20">
            <a:extLst>
              <a:ext uri="{FF2B5EF4-FFF2-40B4-BE49-F238E27FC236}">
                <a16:creationId xmlns:a16="http://schemas.microsoft.com/office/drawing/2014/main" id="{5B3E8678-3D4D-06E8-4AA6-1F938B649564}"/>
              </a:ext>
            </a:extLst>
          </p:cNvPr>
          <p:cNvSpPr txBox="1">
            <a:spLocks/>
          </p:cNvSpPr>
          <p:nvPr/>
        </p:nvSpPr>
        <p:spPr>
          <a:xfrm>
            <a:off x="1217364" y="834499"/>
            <a:ext cx="6512054" cy="7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114300" indent="0">
              <a:buNone/>
            </a:pPr>
            <a:r>
              <a:rPr lang="fr-FR" sz="1400" dirty="0"/>
              <a:t>Je ne connait pas les paramètres (a et b) et donc pour tracer la droite on va donner des paramètres aléatoire avec a Sickit-learn.</a:t>
            </a:r>
          </a:p>
          <a:p>
            <a:pPr marL="114300" indent="0">
              <a:buNone/>
            </a:pPr>
            <a:r>
              <a:rPr lang="fr-FR" sz="1400" dirty="0"/>
              <a:t>La méthode attend deux tableaux : X et y.</a:t>
            </a:r>
          </a:p>
          <a:p>
            <a:pPr marL="114300" indent="0">
              <a:buNone/>
            </a:pPr>
            <a:r>
              <a:rPr lang="fr-FR" sz="1400" dirty="0"/>
              <a:t>X devrait être un tableau à deux dimensions (comme indiqué par le X majuscule) tandis que y devrait être unidimensionnel</a:t>
            </a:r>
          </a:p>
          <a:p>
            <a:pPr marL="114300" indent="0">
              <a:buNone/>
            </a:pPr>
            <a:endParaRPr lang="fr-FR" sz="1400" dirty="0"/>
          </a:p>
          <a:p>
            <a:pPr marL="114300" indent="0">
              <a:buNone/>
            </a:pPr>
            <a:endParaRPr lang="fr-FR" sz="1400" dirty="0"/>
          </a:p>
          <a:p>
            <a:pPr marL="114300" indent="0">
              <a:buNone/>
            </a:pPr>
            <a:br>
              <a:rPr lang="fr-FR" sz="1400" dirty="0"/>
            </a:br>
            <a:endParaRPr lang="fr-FR" sz="1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7E3B03-DE55-8BE2-190D-CBA447ADB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153" y="2303100"/>
            <a:ext cx="4658476" cy="27051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772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Evaluation du model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2129902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158" y="4236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1173C1D-72E5-A2D7-761C-1E18504F5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366" y="1713492"/>
            <a:ext cx="5721268" cy="27899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9" name="Google Shape;155;p20">
            <a:extLst>
              <a:ext uri="{FF2B5EF4-FFF2-40B4-BE49-F238E27FC236}">
                <a16:creationId xmlns:a16="http://schemas.microsoft.com/office/drawing/2014/main" id="{238D89D5-B21D-03BB-F016-83C0BE0A4DD8}"/>
              </a:ext>
            </a:extLst>
          </p:cNvPr>
          <p:cNvSpPr txBox="1">
            <a:spLocks/>
          </p:cNvSpPr>
          <p:nvPr/>
        </p:nvSpPr>
        <p:spPr>
          <a:xfrm>
            <a:off x="788796" y="261899"/>
            <a:ext cx="6512054" cy="7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114300" indent="0">
              <a:buNone/>
            </a:pPr>
            <a:r>
              <a:rPr lang="fr-FR" sz="1400" dirty="0"/>
              <a:t>Notre model décrit 91% des variations du calories brulées par rapport a la durée d'exercice.</a:t>
            </a:r>
          </a:p>
          <a:p>
            <a:pPr marL="114300" indent="0">
              <a:buNone/>
            </a:pPr>
            <a:r>
              <a:rPr lang="fr-FR" sz="1400" dirty="0"/>
              <a:t>R2 :</a:t>
            </a:r>
          </a:p>
          <a:p>
            <a:pPr marL="114300" indent="0">
              <a:buNone/>
            </a:pPr>
            <a:endParaRPr lang="fr-FR" sz="1400" dirty="0"/>
          </a:p>
          <a:p>
            <a:pPr marL="114300" indent="0">
              <a:buNone/>
            </a:pPr>
            <a:br>
              <a:rPr lang="fr-FR" sz="1400" dirty="0"/>
            </a:br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982B915-7C1A-912D-BABB-33D4FCA9B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508" y="828995"/>
            <a:ext cx="2019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4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158" y="4236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04CA70C-5130-DCA4-F139-23F86595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4" y="1212671"/>
            <a:ext cx="3464127" cy="24615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96B6B0C2-89F0-4DB6-1FA3-F89C3387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13" y="1212670"/>
            <a:ext cx="3464129" cy="24615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9744194-EB6C-8719-3A63-6DC562551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89" y="163305"/>
            <a:ext cx="7772400" cy="7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89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1440375" y="1890000"/>
            <a:ext cx="1487383" cy="752532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Interprétation</a:t>
            </a:r>
            <a:endParaRPr b="1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  <p:pic>
        <p:nvPicPr>
          <p:cNvPr id="453" name="Google Shape;4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750" y="2683016"/>
            <a:ext cx="1330125" cy="37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F601D2C-B099-E6D9-4393-651B33017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1" y="100698"/>
            <a:ext cx="5410950" cy="2582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E3D9A81-6B1B-0F3F-3103-D0DCF0D8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852" y="543968"/>
            <a:ext cx="3439795" cy="23947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40A70C-9E09-8A1C-CDB0-0D5773BE7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54" y="3065158"/>
            <a:ext cx="7772400" cy="19776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31658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293892" y="596363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>
                <a:solidFill>
                  <a:srgbClr val="7030A0"/>
                </a:solidFill>
              </a:rPr>
              <a:t>ITERATION 2</a:t>
            </a:r>
            <a:endParaRPr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18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725" y="4400200"/>
            <a:ext cx="1330125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158" y="423675"/>
            <a:ext cx="2385250" cy="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578DDC7-64E0-4325-C52A-29DDEB1B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08" y="423675"/>
            <a:ext cx="3848100" cy="13081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9D857D5-2037-497E-9E46-209491DAB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658" y="242850"/>
            <a:ext cx="3520176" cy="22033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5" name="Google Shape;155;p20">
            <a:extLst>
              <a:ext uri="{FF2B5EF4-FFF2-40B4-BE49-F238E27FC236}">
                <a16:creationId xmlns:a16="http://schemas.microsoft.com/office/drawing/2014/main" id="{99BE7927-57EE-7319-936A-AB983118B73F}"/>
              </a:ext>
            </a:extLst>
          </p:cNvPr>
          <p:cNvSpPr txBox="1">
            <a:spLocks/>
          </p:cNvSpPr>
          <p:nvPr/>
        </p:nvSpPr>
        <p:spPr>
          <a:xfrm>
            <a:off x="5703020" y="2571750"/>
            <a:ext cx="2019451" cy="67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 sz="1400" b="0" i="0" u="none" strike="noStrike" cap="none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114300" indent="0" algn="ctr">
              <a:buFont typeface="Zilla Slab Light"/>
              <a:buNone/>
            </a:pPr>
            <a:r>
              <a:rPr lang="fr-FR" sz="1400" dirty="0"/>
              <a:t>Convergence</a:t>
            </a:r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2948B8-6C1D-2A26-1F0E-29E3D45088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31" y="2446188"/>
            <a:ext cx="3674853" cy="25184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6166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293892" y="596363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>
                <a:solidFill>
                  <a:srgbClr val="7030A0"/>
                </a:solidFill>
              </a:rPr>
              <a:t>ITERATION 3</a:t>
            </a:r>
            <a:endParaRPr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28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1440375" y="1890000"/>
            <a:ext cx="1487383" cy="752532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Interprétation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69171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ubTitle" idx="2"/>
          </p:nvPr>
        </p:nvSpPr>
        <p:spPr>
          <a:xfrm>
            <a:off x="1831287" y="2034297"/>
            <a:ext cx="5645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Zilla Slab"/>
              <a:ea typeface="Zilla Slab"/>
              <a:cs typeface="Zilla Slab"/>
              <a:sym typeface="Zilla Slab"/>
            </a:endParaRPr>
          </a:p>
          <a:p>
            <a:pPr lvl="0" indent="-457200" algn="l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fr-FR" sz="2400" dirty="0"/>
              <a:t>Obésité</a:t>
            </a:r>
          </a:p>
          <a:p>
            <a:pPr lvl="0" indent="-457200" algn="l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fr-FR" sz="2400" dirty="0"/>
              <a:t>Consommation alimentaire</a:t>
            </a:r>
          </a:p>
          <a:p>
            <a:pPr lvl="0" indent="-457200" algn="l">
              <a:buClr>
                <a:schemeClr val="dk1"/>
              </a:buClr>
              <a:buSzPts val="1100"/>
              <a:buFont typeface="Wingdings" pitchFamily="2" charset="2"/>
              <a:buChar char="§"/>
            </a:pPr>
            <a:r>
              <a:rPr lang="fr-FR" sz="2400" dirty="0"/>
              <a:t>Activités physique</a:t>
            </a:r>
          </a:p>
          <a:p>
            <a:pPr marL="0" lvl="0" indent="0" algn="l">
              <a:buClr>
                <a:schemeClr val="dk1"/>
              </a:buClr>
              <a:buSzPts val="1100"/>
            </a:pPr>
            <a:endParaRPr lang="fr-FR" sz="2400" dirty="0"/>
          </a:p>
          <a:p>
            <a:pPr marL="0" lvl="0" indent="0" algn="l">
              <a:buClr>
                <a:schemeClr val="dk1"/>
              </a:buClr>
              <a:buSzPts val="1100"/>
            </a:pPr>
            <a:r>
              <a:rPr lang="fr-FR" sz="2400" dirty="0"/>
              <a:t>Calculer les mesures précise pour aider à la mise en place d’ un régime</a:t>
            </a:r>
            <a:endParaRPr sz="2400" b="1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026" name="Picture 2" descr="Calorie Vector Art, Icons, and Graphics for Free Download">
            <a:extLst>
              <a:ext uri="{FF2B5EF4-FFF2-40B4-BE49-F238E27FC236}">
                <a16:creationId xmlns:a16="http://schemas.microsoft.com/office/drawing/2014/main" id="{1C3637B8-D4C3-09C9-12E0-4105A261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28" y="1273031"/>
            <a:ext cx="744938" cy="74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3"/>
          </p:nvPr>
        </p:nvSpPr>
        <p:spPr>
          <a:xfrm flipH="1">
            <a:off x="5414553" y="1086957"/>
            <a:ext cx="3427521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" i="1" dirty="0"/>
              <a:t>1. Flask – Request – Pickle - </a:t>
            </a:r>
            <a:r>
              <a:rPr lang="fr-FR" dirty="0"/>
              <a:t>psycopg2</a:t>
            </a:r>
            <a:endParaRPr i="1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5"/>
          </p:nvPr>
        </p:nvSpPr>
        <p:spPr>
          <a:xfrm flipH="1">
            <a:off x="5414554" y="1482657"/>
            <a:ext cx="2976600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s" i="1" dirty="0"/>
              <a:t>2. Bootstrap – </a:t>
            </a:r>
            <a:r>
              <a:rPr lang="fr-FR" i="1" dirty="0"/>
              <a:t>render template</a:t>
            </a:r>
            <a:r>
              <a:rPr lang="es" i="1" dirty="0"/>
              <a:t> </a:t>
            </a:r>
            <a:endParaRPr i="1" dirty="0"/>
          </a:p>
        </p:txBody>
      </p:sp>
      <p:sp>
        <p:nvSpPr>
          <p:cNvPr id="269" name="Google Shape;269;p29"/>
          <p:cNvSpPr txBox="1">
            <a:spLocks noGrp="1"/>
          </p:cNvSpPr>
          <p:nvPr>
            <p:ph type="subTitle" idx="5"/>
          </p:nvPr>
        </p:nvSpPr>
        <p:spPr>
          <a:xfrm flipH="1">
            <a:off x="5414553" y="2303100"/>
            <a:ext cx="2520000" cy="42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/>
              <a:t>4. ML Flow</a:t>
            </a:r>
            <a:endParaRPr i="1" dirty="0"/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6"/>
          </p:nvPr>
        </p:nvSpPr>
        <p:spPr>
          <a:xfrm>
            <a:off x="5566129" y="3392698"/>
            <a:ext cx="28854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Zilla Slab"/>
                <a:ea typeface="Zilla Slab"/>
                <a:cs typeface="Zilla Slab"/>
                <a:sym typeface="Zilla Slab"/>
              </a:rPr>
              <a:t>Exploration, visualisation et implémentaion</a:t>
            </a:r>
            <a:endParaRPr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98740" y="2083050"/>
            <a:ext cx="2548793" cy="864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Back end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Front end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Mise en production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Monitoring</a:t>
            </a:r>
            <a:endParaRPr b="1" i="1" dirty="0"/>
          </a:p>
        </p:txBody>
      </p:sp>
      <p:sp>
        <p:nvSpPr>
          <p:cNvPr id="7" name="Google Shape;269;p29">
            <a:extLst>
              <a:ext uri="{FF2B5EF4-FFF2-40B4-BE49-F238E27FC236}">
                <a16:creationId xmlns:a16="http://schemas.microsoft.com/office/drawing/2014/main" id="{45565CE5-2709-E933-B9DE-B65B94513768}"/>
              </a:ext>
            </a:extLst>
          </p:cNvPr>
          <p:cNvSpPr txBox="1">
            <a:spLocks/>
          </p:cNvSpPr>
          <p:nvPr/>
        </p:nvSpPr>
        <p:spPr>
          <a:xfrm flipH="1">
            <a:off x="5414554" y="3844443"/>
            <a:ext cx="2520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endParaRPr lang="fr-FR" dirty="0"/>
          </a:p>
          <a:p>
            <a:pPr marL="0" indent="0"/>
            <a:r>
              <a:rPr lang="fr-FR" i="1" dirty="0"/>
              <a:t>4. Entrainement et test du modèle sur les données</a:t>
            </a:r>
          </a:p>
        </p:txBody>
      </p:sp>
      <p:sp>
        <p:nvSpPr>
          <p:cNvPr id="8" name="Google Shape;270;p29">
            <a:extLst>
              <a:ext uri="{FF2B5EF4-FFF2-40B4-BE49-F238E27FC236}">
                <a16:creationId xmlns:a16="http://schemas.microsoft.com/office/drawing/2014/main" id="{6F9729F7-812D-EE29-7CCE-1C4064D1D7CB}"/>
              </a:ext>
            </a:extLst>
          </p:cNvPr>
          <p:cNvSpPr txBox="1">
            <a:spLocks/>
          </p:cNvSpPr>
          <p:nvPr/>
        </p:nvSpPr>
        <p:spPr>
          <a:xfrm>
            <a:off x="5566129" y="4189153"/>
            <a:ext cx="2885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fr-FR">
                <a:latin typeface="Zilla Slab"/>
                <a:ea typeface="Zilla Slab"/>
                <a:cs typeface="Zilla Slab"/>
                <a:sym typeface="Zilla Slab"/>
              </a:rPr>
              <a:t>Exploration, visualisation et implémentaion</a:t>
            </a:r>
            <a:endParaRPr lang="fr-FR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0" name="Google Shape;269;p29">
            <a:extLst>
              <a:ext uri="{FF2B5EF4-FFF2-40B4-BE49-F238E27FC236}">
                <a16:creationId xmlns:a16="http://schemas.microsoft.com/office/drawing/2014/main" id="{EE5DB169-AF39-E3A8-4FFD-5FCACD34AAB3}"/>
              </a:ext>
            </a:extLst>
          </p:cNvPr>
          <p:cNvSpPr txBox="1">
            <a:spLocks/>
          </p:cNvSpPr>
          <p:nvPr/>
        </p:nvSpPr>
        <p:spPr>
          <a:xfrm flipH="1">
            <a:off x="5414554" y="4452243"/>
            <a:ext cx="25200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endParaRPr lang="fr-FR" dirty="0"/>
          </a:p>
          <a:p>
            <a:pPr marL="0" indent="0"/>
            <a:r>
              <a:rPr lang="fr-FR" i="1" dirty="0"/>
              <a:t>5. Evaluation</a:t>
            </a:r>
          </a:p>
        </p:txBody>
      </p:sp>
      <p:sp>
        <p:nvSpPr>
          <p:cNvPr id="2" name="Google Shape;267;p29">
            <a:extLst>
              <a:ext uri="{FF2B5EF4-FFF2-40B4-BE49-F238E27FC236}">
                <a16:creationId xmlns:a16="http://schemas.microsoft.com/office/drawing/2014/main" id="{CA358B8E-94F8-492D-6257-DF74057D6D31}"/>
              </a:ext>
            </a:extLst>
          </p:cNvPr>
          <p:cNvSpPr txBox="1">
            <a:spLocks/>
          </p:cNvSpPr>
          <p:nvPr/>
        </p:nvSpPr>
        <p:spPr>
          <a:xfrm flipH="1">
            <a:off x="5414554" y="1817303"/>
            <a:ext cx="2694276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endParaRPr lang="fr-FR" dirty="0"/>
          </a:p>
          <a:p>
            <a:pPr marL="0" indent="0"/>
            <a:r>
              <a:rPr lang="fr-FR" i="1" dirty="0"/>
              <a:t>3 Heroku – Conda - Github </a:t>
            </a:r>
          </a:p>
        </p:txBody>
      </p:sp>
    </p:spTree>
    <p:extLst>
      <p:ext uri="{BB962C8B-B14F-4D97-AF65-F5344CB8AC3E}">
        <p14:creationId xmlns:p14="http://schemas.microsoft.com/office/powerpoint/2010/main" val="2909105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E042A68-22E1-3959-06E9-F1C55C9C9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88" y="1033670"/>
            <a:ext cx="4889089" cy="32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FFC5B8D-402F-E455-A9FF-696384E73B20}"/>
              </a:ext>
            </a:extLst>
          </p:cNvPr>
          <p:cNvSpPr txBox="1"/>
          <p:nvPr/>
        </p:nvSpPr>
        <p:spPr>
          <a:xfrm>
            <a:off x="564542" y="1532349"/>
            <a:ext cx="30513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La durée de l'exercice 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le rythme cardiaque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la température corporelle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la taille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le poids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sym typeface="Zilla Slab Light"/>
              </a:rPr>
              <a:t>le sexe de la personne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rgbClr val="666666"/>
                </a:solidFill>
                <a:latin typeface="Zilla Slab Light"/>
                <a:ea typeface="Zilla Slab Light"/>
                <a:cs typeface="Zilla Slab"/>
                <a:sym typeface="Zilla Slab Light"/>
              </a:rPr>
              <a:t>L’âge</a:t>
            </a:r>
          </a:p>
          <a:p>
            <a:pPr lvl="0">
              <a:buClr>
                <a:srgbClr val="666666"/>
              </a:buClr>
              <a:buSzPts val="1200"/>
            </a:pPr>
            <a:r>
              <a:rPr lang="fr-FR" sz="1800" b="1" dirty="0">
                <a:solidFill>
                  <a:schemeClr val="accent1">
                    <a:lumMod val="50000"/>
                  </a:schemeClr>
                </a:solidFill>
                <a:latin typeface="Zilla Slab Light"/>
                <a:ea typeface="Zilla Slab Light"/>
                <a:cs typeface="Zilla Slab"/>
                <a:sym typeface="Zilla Slab Light"/>
              </a:rPr>
              <a:t>Les calories</a:t>
            </a:r>
            <a:endParaRPr lang="fr-FR" sz="1800" b="1" dirty="0">
              <a:solidFill>
                <a:schemeClr val="accent1">
                  <a:lumMod val="50000"/>
                </a:schemeClr>
              </a:solidFill>
              <a:latin typeface="Zilla Slab"/>
              <a:ea typeface="Zilla Slab"/>
              <a:cs typeface="Zilla Slab"/>
              <a:sym typeface="Zilla Slab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Zilla Slab Light"/>
              <a:ea typeface="Zilla Slab Light"/>
              <a:sym typeface="Zilla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828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596375" y="2166025"/>
            <a:ext cx="1260300" cy="618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 dirty="0"/>
              <a:t>Données</a:t>
            </a:r>
            <a:endParaRPr b="1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ubTitle" idx="2"/>
          </p:nvPr>
        </p:nvSpPr>
        <p:spPr>
          <a:xfrm>
            <a:off x="1736500" y="2303100"/>
            <a:ext cx="56862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u="sng" dirty="0">
              <a:latin typeface="Zilla Slab"/>
              <a:ea typeface="Zilla Slab"/>
              <a:cs typeface="Zilla Slab"/>
              <a:sym typeface="Zilla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 dirty="0">
                <a:latin typeface="Zilla Slab"/>
                <a:ea typeface="Zilla Slab"/>
                <a:cs typeface="Zilla Slab"/>
                <a:sym typeface="Zilla Slab"/>
              </a:rPr>
              <a:t>Dataset récupéré sur Kaggle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 dirty="0">
                <a:latin typeface="Zilla Slab"/>
                <a:ea typeface="Zilla Slab"/>
                <a:cs typeface="Zilla Slab"/>
                <a:sym typeface="Zilla Slab"/>
              </a:rPr>
              <a:t> </a:t>
            </a:r>
          </a:p>
          <a:p>
            <a:pPr marL="0" lvl="0" indent="0"/>
            <a:r>
              <a:rPr lang="fr-FR" sz="1800" dirty="0"/>
              <a:t>Kaggle est une plateforme web organisant des compétitions en science des données appartenant à Google</a:t>
            </a:r>
            <a:endParaRPr lang="fr-FR" sz="1800" b="1" dirty="0"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4294967295"/>
          </p:nvPr>
        </p:nvSpPr>
        <p:spPr>
          <a:xfrm>
            <a:off x="780450" y="326561"/>
            <a:ext cx="75831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fr-FR" sz="1400" dirty="0"/>
              <a:t>Les calories contenues dans les aliments que nous consommons fournissent de l'énergie sous forme de chaleur pour que notre corps puisse fonctionner. </a:t>
            </a:r>
          </a:p>
          <a:p>
            <a:pPr marL="114300" indent="0">
              <a:buNone/>
            </a:pPr>
            <a:endParaRPr lang="fr-FR" sz="1400" dirty="0"/>
          </a:p>
          <a:p>
            <a:pPr marL="114300" indent="0">
              <a:buNone/>
            </a:pPr>
            <a:r>
              <a:rPr lang="fr-FR" sz="1400" dirty="0"/>
              <a:t>Cela signifie que nous devons manger une certaine quantité de calories juste pour nous maintenir en vie. Mais si nous absorbons trop de calories, nous risquons de prendre du poids.</a:t>
            </a:r>
          </a:p>
          <a:p>
            <a:pPr marL="114300" indent="0">
              <a:buNone/>
            </a:pPr>
            <a:r>
              <a:rPr lang="fr-FR" sz="1400" dirty="0"/>
              <a:t>Il est donc nécessaire de brûler des calories!</a:t>
            </a:r>
          </a:p>
          <a:p>
            <a:pPr marL="114300" indent="0">
              <a:buNone/>
            </a:pPr>
            <a:endParaRPr lang="fr-FR" sz="1400" dirty="0"/>
          </a:p>
          <a:p>
            <a:pPr marL="114300" indent="0">
              <a:buNone/>
            </a:pPr>
            <a:r>
              <a:rPr lang="fr-FR" sz="1400" dirty="0"/>
              <a:t> Pour brûler des calories, nous faisons des exercices et plus encore. Je vais construire un modèle d'apprentissage automatique qui prédit les calories brûlées.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3074" name="Picture 2" descr="Calorie Burn Images – Parcourir 17,092 le catalogue de photos, vecteurs et  vidéos | Adobe Stock">
            <a:extLst>
              <a:ext uri="{FF2B5EF4-FFF2-40B4-BE49-F238E27FC236}">
                <a16:creationId xmlns:a16="http://schemas.microsoft.com/office/drawing/2014/main" id="{9FE37F2F-13CB-7CA5-8992-B09CE26D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43" y="2840400"/>
            <a:ext cx="3067122" cy="21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618375" y="2192250"/>
            <a:ext cx="1500600" cy="75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i="1"/>
              <a:t>2. Conception du projet</a:t>
            </a:r>
            <a:endParaRPr b="1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652</Words>
  <Application>Microsoft Office PowerPoint</Application>
  <PresentationFormat>Affichage à l'écran (16:9)</PresentationFormat>
  <Paragraphs>168</Paragraphs>
  <Slides>40</Slides>
  <Notes>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50" baseType="lpstr">
      <vt:lpstr>Josefin Slab</vt:lpstr>
      <vt:lpstr>Josefin Sans SemiBold</vt:lpstr>
      <vt:lpstr>Arial</vt:lpstr>
      <vt:lpstr>Arial</vt:lpstr>
      <vt:lpstr>source-serif-pro</vt:lpstr>
      <vt:lpstr>Zilla Slab</vt:lpstr>
      <vt:lpstr>Zilla Slab Light</vt:lpstr>
      <vt:lpstr>Josefin Sans</vt:lpstr>
      <vt:lpstr>Wingdings</vt:lpstr>
      <vt:lpstr>Weekly Meeting by SlidesGo</vt:lpstr>
      <vt:lpstr>Prédiction des calories brûlées</vt:lpstr>
      <vt:lpstr>01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Prédiction des calories brûlées</dc:title>
  <cp:lastModifiedBy>Clément CAMARA</cp:lastModifiedBy>
  <cp:revision>3</cp:revision>
  <dcterms:modified xsi:type="dcterms:W3CDTF">2022-09-11T14:15:54Z</dcterms:modified>
</cp:coreProperties>
</file>